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Be Vietnam Ultra-Bold" charset="1" panose="00000900000000000000"/>
      <p:regular r:id="rId12"/>
    </p:embeddedFont>
    <p:embeddedFont>
      <p:font typeface="Be Vietnam" charset="1" panose="00000500000000000000"/>
      <p:regular r:id="rId13"/>
    </p:embeddedFont>
    <p:embeddedFont>
      <p:font typeface="Quicksand Medium" charset="1" panose="00000600000000000000"/>
      <p:regular r:id="rId14"/>
    </p:embeddedFont>
    <p:embeddedFont>
      <p:font typeface="Arimo Bold" charset="1" panose="020B0704020202020204"/>
      <p:regular r:id="rId15"/>
    </p:embeddedFont>
    <p:embeddedFont>
      <p:font typeface="Montserrat Medium" charset="1" panose="000006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github.com/Sparsha-Regmi/Nasa_Hackathon"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1851113"/>
            <a:ext cx="8853878" cy="3873901"/>
          </a:xfrm>
          <a:prstGeom prst="rect">
            <a:avLst/>
          </a:prstGeom>
        </p:spPr>
        <p:txBody>
          <a:bodyPr anchor="t" rtlCol="false" tIns="0" lIns="0" bIns="0" rIns="0">
            <a:spAutoFit/>
          </a:bodyPr>
          <a:lstStyle/>
          <a:p>
            <a:pPr algn="l" marL="0" indent="0" lvl="0">
              <a:lnSpc>
                <a:spcPts val="10015"/>
              </a:lnSpc>
            </a:pPr>
            <a:r>
              <a:rPr lang="en-US" b="true" sz="10015" spc="-420">
                <a:solidFill>
                  <a:srgbClr val="3139A8"/>
                </a:solidFill>
                <a:latin typeface="Be Vietnam Ultra-Bold"/>
                <a:ea typeface="Be Vietnam Ultra-Bold"/>
                <a:cs typeface="Be Vietnam Ultra-Bold"/>
                <a:sym typeface="Be Vietnam Ultra-Bold"/>
              </a:rPr>
              <a:t>MULTI-STOP ROUTE MANAGER</a:t>
            </a:r>
          </a:p>
        </p:txBody>
      </p:sp>
      <p:sp>
        <p:nvSpPr>
          <p:cNvPr name="TextBox 10" id="10"/>
          <p:cNvSpPr txBox="true"/>
          <p:nvPr/>
        </p:nvSpPr>
        <p:spPr>
          <a:xfrm rot="0">
            <a:off x="1219200" y="5911811"/>
            <a:ext cx="8398722" cy="1438226"/>
          </a:xfrm>
          <a:prstGeom prst="rect">
            <a:avLst/>
          </a:prstGeom>
        </p:spPr>
        <p:txBody>
          <a:bodyPr anchor="t" rtlCol="false" tIns="0" lIns="0" bIns="0" rIns="0">
            <a:spAutoFit/>
          </a:bodyPr>
          <a:lstStyle/>
          <a:p>
            <a:pPr algn="l" marL="0" indent="0" lvl="0">
              <a:lnSpc>
                <a:spcPts val="5675"/>
              </a:lnSpc>
            </a:pPr>
            <a:r>
              <a:rPr lang="en-US" sz="5354" spc="-224">
                <a:solidFill>
                  <a:srgbClr val="3139A8"/>
                </a:solidFill>
                <a:latin typeface="Be Vietnam"/>
                <a:ea typeface="Be Vietnam"/>
                <a:cs typeface="Be Vietnam"/>
                <a:sym typeface="Be Vietnam"/>
              </a:rPr>
              <a:t>THE NEW ERA OF TRAVELLING</a:t>
            </a:r>
          </a:p>
        </p:txBody>
      </p:sp>
      <p:sp>
        <p:nvSpPr>
          <p:cNvPr name="TextBox 11" id="11"/>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ea typeface="Be Vietnam"/>
                <a:cs typeface="Be Vietnam"/>
                <a:sym typeface="Be Vietnam"/>
              </a:rPr>
              <a:t>PRESENTED BY TEAM MAQSAD</a:t>
            </a:r>
          </a:p>
        </p:txBody>
      </p:sp>
      <p:sp>
        <p:nvSpPr>
          <p:cNvPr name="TextBox 12" id="12"/>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u="sng">
                <a:solidFill>
                  <a:srgbClr val="090147"/>
                </a:solidFill>
                <a:latin typeface="Be Vietnam"/>
                <a:ea typeface="Be Vietnam"/>
                <a:cs typeface="Be Vietnam"/>
                <a:sym typeface="Be Vietnam"/>
                <a:hlinkClick r:id="rId4" tooltip="https://github.com/Sparsha-Regmi/Nasa_Hackathon"/>
              </a:rPr>
              <a:t>-</a:t>
            </a:r>
            <a:r>
              <a:rPr lang="en-US" sz="2800" spc="-117">
                <a:solidFill>
                  <a:srgbClr val="090147"/>
                </a:solidFill>
                <a:latin typeface="Be Vietnam"/>
                <a:ea typeface="Be Vietnam"/>
                <a:cs typeface="Be Vietnam"/>
                <a:sym typeface="Be Vietnam"/>
              </a:rPr>
              <a:t>TEAM MAQSAD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9433685" y="3094353"/>
            <a:ext cx="8484360" cy="4454289"/>
          </a:xfrm>
          <a:custGeom>
            <a:avLst/>
            <a:gdLst/>
            <a:ahLst/>
            <a:cxnLst/>
            <a:rect r="r" b="b" t="t" l="l"/>
            <a:pathLst>
              <a:path h="4454289" w="8484360">
                <a:moveTo>
                  <a:pt x="0" y="0"/>
                </a:moveTo>
                <a:lnTo>
                  <a:pt x="8484360" y="0"/>
                </a:lnTo>
                <a:lnTo>
                  <a:pt x="8484360" y="4454289"/>
                </a:lnTo>
                <a:lnTo>
                  <a:pt x="0" y="4454289"/>
                </a:lnTo>
                <a:lnTo>
                  <a:pt x="0" y="0"/>
                </a:lnTo>
                <a:close/>
              </a:path>
            </a:pathLst>
          </a:custGeom>
          <a:blipFill>
            <a:blip r:embed="rId2"/>
            <a:stretch>
              <a:fillRect l="0" t="0" r="0" b="0"/>
            </a:stretch>
          </a:blipFill>
        </p:spPr>
      </p:sp>
      <p:sp>
        <p:nvSpPr>
          <p:cNvPr name="TextBox 3" id="3"/>
          <p:cNvSpPr txBox="true"/>
          <p:nvPr/>
        </p:nvSpPr>
        <p:spPr>
          <a:xfrm rot="0">
            <a:off x="1219200" y="2890758"/>
            <a:ext cx="8385935" cy="1060451"/>
          </a:xfrm>
          <a:prstGeom prst="rect">
            <a:avLst/>
          </a:prstGeom>
        </p:spPr>
        <p:txBody>
          <a:bodyPr anchor="t" rtlCol="false" tIns="0" lIns="0" bIns="0" rIns="0">
            <a:spAutoFit/>
          </a:bodyPr>
          <a:lstStyle/>
          <a:p>
            <a:pPr algn="l" marL="0" indent="0" lvl="0">
              <a:lnSpc>
                <a:spcPts val="8000"/>
              </a:lnSpc>
            </a:pPr>
            <a:r>
              <a:rPr lang="en-US" b="true" sz="8000" spc="-336">
                <a:solidFill>
                  <a:srgbClr val="3139A8"/>
                </a:solidFill>
                <a:latin typeface="Be Vietnam Ultra-Bold"/>
                <a:ea typeface="Be Vietnam Ultra-Bold"/>
                <a:cs typeface="Be Vietnam Ultra-Bold"/>
                <a:sym typeface="Be Vietnam Ultra-Bold"/>
              </a:rPr>
              <a:t>THE PROBLEM</a:t>
            </a:r>
          </a:p>
        </p:txBody>
      </p:sp>
      <p:sp>
        <p:nvSpPr>
          <p:cNvPr name="TextBox 4" id="4"/>
          <p:cNvSpPr txBox="true"/>
          <p:nvPr/>
        </p:nvSpPr>
        <p:spPr>
          <a:xfrm rot="0">
            <a:off x="1219200" y="4292997"/>
            <a:ext cx="7570711" cy="3255645"/>
          </a:xfrm>
          <a:prstGeom prst="rect">
            <a:avLst/>
          </a:prstGeom>
        </p:spPr>
        <p:txBody>
          <a:bodyPr anchor="t" rtlCol="false" tIns="0" lIns="0" bIns="0" rIns="0">
            <a:spAutoFit/>
          </a:bodyPr>
          <a:lstStyle/>
          <a:p>
            <a:pPr algn="l">
              <a:lnSpc>
                <a:spcPts val="3239"/>
              </a:lnSpc>
            </a:pPr>
            <a:r>
              <a:rPr lang="en-US" sz="1999" b="true">
                <a:solidFill>
                  <a:srgbClr val="3139A8"/>
                </a:solidFill>
                <a:latin typeface="Quicksand Medium"/>
                <a:ea typeface="Quicksand Medium"/>
                <a:cs typeface="Quicksand Medium"/>
                <a:sym typeface="Quicksand Medium"/>
              </a:rPr>
              <a:t>“Transportation is a major contributor to greenhouse gas emissions, accounting for about 29% of emissions in the U.S. alone. Vehicles making inefficient routes, especially with multiple stops, lead to wasted time, increased fuel consumption, and higher emissions. With urbanization and the rise of delivery services, this problem is only expected to grow. Our goal is to provide an efficient solution that reduces these impacts.”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451098"/>
            <a:ext cx="6662059" cy="8869660"/>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0" t="0" r="-33721"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219200" y="3861038"/>
            <a:ext cx="8385935"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OUR SOLUTION</a:t>
            </a:r>
          </a:p>
        </p:txBody>
      </p:sp>
      <p:sp>
        <p:nvSpPr>
          <p:cNvPr name="TextBox 6" id="6"/>
          <p:cNvSpPr txBox="true"/>
          <p:nvPr/>
        </p:nvSpPr>
        <p:spPr>
          <a:xfrm rot="0">
            <a:off x="1219200" y="5227717"/>
            <a:ext cx="7570711" cy="2846070"/>
          </a:xfrm>
          <a:prstGeom prst="rect">
            <a:avLst/>
          </a:prstGeom>
        </p:spPr>
        <p:txBody>
          <a:bodyPr anchor="t" rtlCol="false" tIns="0" lIns="0" bIns="0" rIns="0">
            <a:spAutoFit/>
          </a:bodyPr>
          <a:lstStyle/>
          <a:p>
            <a:pPr algn="l">
              <a:lnSpc>
                <a:spcPts val="3239"/>
              </a:lnSpc>
            </a:pPr>
            <a:r>
              <a:rPr lang="en-US" sz="1999" b="true">
                <a:solidFill>
                  <a:srgbClr val="FFFFFF"/>
                </a:solidFill>
                <a:latin typeface="Quicksand Medium"/>
                <a:ea typeface="Quicksand Medium"/>
                <a:cs typeface="Quicksand Medium"/>
                <a:sym typeface="Quicksand Medium"/>
              </a:rPr>
              <a:t>“We developed the Multi-Stop Route Manager, a web application that optimizes routes by calculating the shortest, most efficient path for multiple stops. The user simply inputs an origin, several stops, and a destination, and our app generates an optimized route using the Google Maps Directions API. This leads to reduced mileage, fuel consumption, and emissions.”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80878" y="4527805"/>
            <a:ext cx="3823681" cy="4730495"/>
            <a:chOff x="0" y="0"/>
            <a:chExt cx="966960" cy="1196282"/>
          </a:xfrm>
        </p:grpSpPr>
        <p:sp>
          <p:nvSpPr>
            <p:cNvPr name="Freeform 3" id="3"/>
            <p:cNvSpPr/>
            <p:nvPr/>
          </p:nvSpPr>
          <p:spPr>
            <a:xfrm flipH="false" flipV="false" rot="0">
              <a:off x="0" y="0"/>
              <a:ext cx="966960" cy="1196282"/>
            </a:xfrm>
            <a:custGeom>
              <a:avLst/>
              <a:gdLst/>
              <a:ahLst/>
              <a:cxnLst/>
              <a:rect r="r" b="b" t="t" l="l"/>
              <a:pathLst>
                <a:path h="1196282" w="966960">
                  <a:moveTo>
                    <a:pt x="0" y="0"/>
                  </a:moveTo>
                  <a:lnTo>
                    <a:pt x="966960" y="0"/>
                  </a:lnTo>
                  <a:lnTo>
                    <a:pt x="966960" y="1196282"/>
                  </a:lnTo>
                  <a:lnTo>
                    <a:pt x="0" y="1196282"/>
                  </a:lnTo>
                  <a:close/>
                </a:path>
              </a:pathLst>
            </a:custGeom>
            <a:solidFill>
              <a:srgbClr val="5383FF"/>
            </a:solidFill>
          </p:spPr>
        </p:sp>
        <p:sp>
          <p:nvSpPr>
            <p:cNvPr name="TextBox 4" id="4"/>
            <p:cNvSpPr txBox="true"/>
            <p:nvPr/>
          </p:nvSpPr>
          <p:spPr>
            <a:xfrm>
              <a:off x="0" y="19050"/>
              <a:ext cx="966960" cy="1177232"/>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74521" y="2796398"/>
            <a:ext cx="13338959" cy="1060451"/>
          </a:xfrm>
          <a:prstGeom prst="rect">
            <a:avLst/>
          </a:prstGeom>
        </p:spPr>
        <p:txBody>
          <a:bodyPr anchor="t" rtlCol="false" tIns="0" lIns="0" bIns="0" rIns="0">
            <a:spAutoFit/>
          </a:bodyPr>
          <a:lstStyle/>
          <a:p>
            <a:pPr algn="ctr" marL="0" indent="0" lvl="0">
              <a:lnSpc>
                <a:spcPts val="8000"/>
              </a:lnSpc>
            </a:pPr>
            <a:r>
              <a:rPr lang="en-US" b="true" sz="8000" spc="-336">
                <a:solidFill>
                  <a:srgbClr val="3139A8"/>
                </a:solidFill>
                <a:latin typeface="Be Vietnam Ultra-Bold"/>
                <a:ea typeface="Be Vietnam Ultra-Bold"/>
                <a:cs typeface="Be Vietnam Ultra-Bold"/>
                <a:sym typeface="Be Vietnam Ultra-Bold"/>
              </a:rPr>
              <a:t>HOW IT WORKS?</a:t>
            </a:r>
          </a:p>
        </p:txBody>
      </p:sp>
      <p:sp>
        <p:nvSpPr>
          <p:cNvPr name="TextBox 6" id="6"/>
          <p:cNvSpPr txBox="true"/>
          <p:nvPr/>
        </p:nvSpPr>
        <p:spPr>
          <a:xfrm rot="0">
            <a:off x="1920748" y="5113681"/>
            <a:ext cx="2288447" cy="720313"/>
          </a:xfrm>
          <a:prstGeom prst="rect">
            <a:avLst/>
          </a:prstGeom>
        </p:spPr>
        <p:txBody>
          <a:bodyPr anchor="t" rtlCol="false" tIns="0" lIns="0" bIns="0" rIns="0">
            <a:spAutoFit/>
          </a:bodyPr>
          <a:lstStyle/>
          <a:p>
            <a:pPr algn="ctr">
              <a:lnSpc>
                <a:spcPts val="5363"/>
              </a:lnSpc>
            </a:pPr>
            <a:r>
              <a:rPr lang="en-US" b="true" sz="5207">
                <a:solidFill>
                  <a:srgbClr val="FFFFFF"/>
                </a:solidFill>
                <a:latin typeface="Arimo Bold"/>
                <a:ea typeface="Arimo Bold"/>
                <a:cs typeface="Arimo Bold"/>
                <a:sym typeface="Arimo Bold"/>
              </a:rPr>
              <a:t>1</a:t>
            </a:r>
          </a:p>
        </p:txBody>
      </p:sp>
      <p:grpSp>
        <p:nvGrpSpPr>
          <p:cNvPr name="Group 7" id="7"/>
          <p:cNvGrpSpPr/>
          <p:nvPr/>
        </p:nvGrpSpPr>
        <p:grpSpPr>
          <a:xfrm rot="0">
            <a:off x="5223634" y="4527805"/>
            <a:ext cx="3823681" cy="4730495"/>
            <a:chOff x="0" y="0"/>
            <a:chExt cx="966960" cy="1196282"/>
          </a:xfrm>
        </p:grpSpPr>
        <p:sp>
          <p:nvSpPr>
            <p:cNvPr name="Freeform 8" id="8"/>
            <p:cNvSpPr/>
            <p:nvPr/>
          </p:nvSpPr>
          <p:spPr>
            <a:xfrm flipH="false" flipV="false" rot="0">
              <a:off x="0" y="0"/>
              <a:ext cx="966960" cy="1196282"/>
            </a:xfrm>
            <a:custGeom>
              <a:avLst/>
              <a:gdLst/>
              <a:ahLst/>
              <a:cxnLst/>
              <a:rect r="r" b="b" t="t" l="l"/>
              <a:pathLst>
                <a:path h="1196282" w="966960">
                  <a:moveTo>
                    <a:pt x="0" y="0"/>
                  </a:moveTo>
                  <a:lnTo>
                    <a:pt x="966960" y="0"/>
                  </a:lnTo>
                  <a:lnTo>
                    <a:pt x="966960" y="1196282"/>
                  </a:lnTo>
                  <a:lnTo>
                    <a:pt x="0" y="1196282"/>
                  </a:lnTo>
                  <a:close/>
                </a:path>
              </a:pathLst>
            </a:custGeom>
            <a:solidFill>
              <a:srgbClr val="3139A8"/>
            </a:solidFill>
          </p:spPr>
        </p:sp>
        <p:sp>
          <p:nvSpPr>
            <p:cNvPr name="TextBox 9" id="9"/>
            <p:cNvSpPr txBox="true"/>
            <p:nvPr/>
          </p:nvSpPr>
          <p:spPr>
            <a:xfrm>
              <a:off x="0" y="19050"/>
              <a:ext cx="966960" cy="1177232"/>
            </a:xfrm>
            <a:prstGeom prst="rect">
              <a:avLst/>
            </a:prstGeom>
          </p:spPr>
          <p:txBody>
            <a:bodyPr anchor="ctr" rtlCol="false" tIns="50800" lIns="50800" bIns="50800" rIns="50800"/>
            <a:lstStyle/>
            <a:p>
              <a:pPr algn="ctr">
                <a:lnSpc>
                  <a:spcPts val="2266"/>
                </a:lnSpc>
              </a:pPr>
            </a:p>
          </p:txBody>
        </p:sp>
      </p:grpSp>
      <p:sp>
        <p:nvSpPr>
          <p:cNvPr name="TextBox 10" id="10"/>
          <p:cNvSpPr txBox="true"/>
          <p:nvPr/>
        </p:nvSpPr>
        <p:spPr>
          <a:xfrm rot="0">
            <a:off x="5991252" y="5113681"/>
            <a:ext cx="2288447" cy="720313"/>
          </a:xfrm>
          <a:prstGeom prst="rect">
            <a:avLst/>
          </a:prstGeom>
        </p:spPr>
        <p:txBody>
          <a:bodyPr anchor="t" rtlCol="false" tIns="0" lIns="0" bIns="0" rIns="0">
            <a:spAutoFit/>
          </a:bodyPr>
          <a:lstStyle/>
          <a:p>
            <a:pPr algn="ctr">
              <a:lnSpc>
                <a:spcPts val="5363"/>
              </a:lnSpc>
            </a:pPr>
            <a:r>
              <a:rPr lang="en-US" b="true" sz="5207">
                <a:solidFill>
                  <a:srgbClr val="FFFFFF"/>
                </a:solidFill>
                <a:latin typeface="Arimo Bold"/>
                <a:ea typeface="Arimo Bold"/>
                <a:cs typeface="Arimo Bold"/>
                <a:sym typeface="Arimo Bold"/>
              </a:rPr>
              <a:t>2</a:t>
            </a:r>
          </a:p>
        </p:txBody>
      </p:sp>
      <p:sp>
        <p:nvSpPr>
          <p:cNvPr name="TextBox 11" id="11"/>
          <p:cNvSpPr txBox="true"/>
          <p:nvPr/>
        </p:nvSpPr>
        <p:spPr>
          <a:xfrm rot="0">
            <a:off x="5847920" y="5995084"/>
            <a:ext cx="2575110" cy="1523327"/>
          </a:xfrm>
          <a:prstGeom prst="rect">
            <a:avLst/>
          </a:prstGeom>
        </p:spPr>
        <p:txBody>
          <a:bodyPr anchor="t" rtlCol="false" tIns="0" lIns="0" bIns="0" rIns="0">
            <a:spAutoFit/>
          </a:bodyPr>
          <a:lstStyle/>
          <a:p>
            <a:pPr algn="ctr">
              <a:lnSpc>
                <a:spcPts val="2437"/>
              </a:lnSpc>
            </a:pPr>
            <a:r>
              <a:rPr lang="en-US" b="true" sz="1562">
                <a:solidFill>
                  <a:srgbClr val="FFFFFF"/>
                </a:solidFill>
                <a:latin typeface="Montserrat Medium"/>
                <a:ea typeface="Montserrat Medium"/>
                <a:cs typeface="Montserrat Medium"/>
                <a:sym typeface="Montserrat Medium"/>
              </a:rPr>
              <a:t>The app uses the Google Maps Directions API to analyze the input and calculate the most efficient route.</a:t>
            </a:r>
          </a:p>
        </p:txBody>
      </p:sp>
      <p:grpSp>
        <p:nvGrpSpPr>
          <p:cNvPr name="Group 12" id="12"/>
          <p:cNvGrpSpPr/>
          <p:nvPr/>
        </p:nvGrpSpPr>
        <p:grpSpPr>
          <a:xfrm rot="0">
            <a:off x="9268431" y="4527805"/>
            <a:ext cx="3823681" cy="4730495"/>
            <a:chOff x="0" y="0"/>
            <a:chExt cx="966960" cy="1196282"/>
          </a:xfrm>
        </p:grpSpPr>
        <p:sp>
          <p:nvSpPr>
            <p:cNvPr name="Freeform 13" id="13"/>
            <p:cNvSpPr/>
            <p:nvPr/>
          </p:nvSpPr>
          <p:spPr>
            <a:xfrm flipH="false" flipV="false" rot="0">
              <a:off x="0" y="0"/>
              <a:ext cx="966960" cy="1196282"/>
            </a:xfrm>
            <a:custGeom>
              <a:avLst/>
              <a:gdLst/>
              <a:ahLst/>
              <a:cxnLst/>
              <a:rect r="r" b="b" t="t" l="l"/>
              <a:pathLst>
                <a:path h="1196282" w="966960">
                  <a:moveTo>
                    <a:pt x="0" y="0"/>
                  </a:moveTo>
                  <a:lnTo>
                    <a:pt x="966960" y="0"/>
                  </a:lnTo>
                  <a:lnTo>
                    <a:pt x="966960" y="1196282"/>
                  </a:lnTo>
                  <a:lnTo>
                    <a:pt x="0" y="1196282"/>
                  </a:lnTo>
                  <a:close/>
                </a:path>
              </a:pathLst>
            </a:custGeom>
            <a:solidFill>
              <a:srgbClr val="5383FF"/>
            </a:solidFill>
          </p:spPr>
        </p:sp>
        <p:sp>
          <p:nvSpPr>
            <p:cNvPr name="TextBox 14" id="14"/>
            <p:cNvSpPr txBox="true"/>
            <p:nvPr/>
          </p:nvSpPr>
          <p:spPr>
            <a:xfrm>
              <a:off x="0" y="19050"/>
              <a:ext cx="966960" cy="1177232"/>
            </a:xfrm>
            <a:prstGeom prst="rect">
              <a:avLst/>
            </a:prstGeom>
          </p:spPr>
          <p:txBody>
            <a:bodyPr anchor="ctr" rtlCol="false" tIns="50800" lIns="50800" bIns="50800" rIns="50800"/>
            <a:lstStyle/>
            <a:p>
              <a:pPr algn="ctr">
                <a:lnSpc>
                  <a:spcPts val="2266"/>
                </a:lnSpc>
              </a:pPr>
            </a:p>
          </p:txBody>
        </p:sp>
      </p:grpSp>
      <p:sp>
        <p:nvSpPr>
          <p:cNvPr name="TextBox 15" id="15"/>
          <p:cNvSpPr txBox="true"/>
          <p:nvPr/>
        </p:nvSpPr>
        <p:spPr>
          <a:xfrm rot="0">
            <a:off x="10036048" y="5113681"/>
            <a:ext cx="2288447" cy="720313"/>
          </a:xfrm>
          <a:prstGeom prst="rect">
            <a:avLst/>
          </a:prstGeom>
        </p:spPr>
        <p:txBody>
          <a:bodyPr anchor="t" rtlCol="false" tIns="0" lIns="0" bIns="0" rIns="0">
            <a:spAutoFit/>
          </a:bodyPr>
          <a:lstStyle/>
          <a:p>
            <a:pPr algn="ctr">
              <a:lnSpc>
                <a:spcPts val="5363"/>
              </a:lnSpc>
            </a:pPr>
            <a:r>
              <a:rPr lang="en-US" b="true" sz="5207">
                <a:solidFill>
                  <a:srgbClr val="FFFFFF"/>
                </a:solidFill>
                <a:latin typeface="Arimo Bold"/>
                <a:ea typeface="Arimo Bold"/>
                <a:cs typeface="Arimo Bold"/>
                <a:sym typeface="Arimo Bold"/>
              </a:rPr>
              <a:t>3</a:t>
            </a:r>
          </a:p>
        </p:txBody>
      </p:sp>
      <p:sp>
        <p:nvSpPr>
          <p:cNvPr name="TextBox 16" id="16"/>
          <p:cNvSpPr txBox="true"/>
          <p:nvPr/>
        </p:nvSpPr>
        <p:spPr>
          <a:xfrm rot="0">
            <a:off x="9892717" y="5995084"/>
            <a:ext cx="2575110" cy="3060927"/>
          </a:xfrm>
          <a:prstGeom prst="rect">
            <a:avLst/>
          </a:prstGeom>
        </p:spPr>
        <p:txBody>
          <a:bodyPr anchor="t" rtlCol="false" tIns="0" lIns="0" bIns="0" rIns="0">
            <a:spAutoFit/>
          </a:bodyPr>
          <a:lstStyle/>
          <a:p>
            <a:pPr algn="ctr">
              <a:lnSpc>
                <a:spcPts val="2437"/>
              </a:lnSpc>
            </a:pPr>
            <a:r>
              <a:rPr lang="en-US" b="true" sz="1562">
                <a:solidFill>
                  <a:srgbClr val="FFFFFF"/>
                </a:solidFill>
                <a:latin typeface="Montserrat Medium"/>
                <a:ea typeface="Montserrat Medium"/>
                <a:cs typeface="Montserrat Medium"/>
                <a:sym typeface="Montserrat Medium"/>
              </a:rPr>
              <a:t>The optimized route is displayed on an interactive map, showing the shortest and fastest way to complete all the stops. This allows users—whether for personal or business use—to save time, fuel, and reduce emissions.”</a:t>
            </a:r>
          </a:p>
        </p:txBody>
      </p:sp>
      <p:grpSp>
        <p:nvGrpSpPr>
          <p:cNvPr name="Group 17" id="17"/>
          <p:cNvGrpSpPr/>
          <p:nvPr/>
        </p:nvGrpSpPr>
        <p:grpSpPr>
          <a:xfrm rot="0">
            <a:off x="13311188" y="4527805"/>
            <a:ext cx="3823681" cy="4730495"/>
            <a:chOff x="0" y="0"/>
            <a:chExt cx="966960" cy="1196282"/>
          </a:xfrm>
        </p:grpSpPr>
        <p:sp>
          <p:nvSpPr>
            <p:cNvPr name="Freeform 18" id="18"/>
            <p:cNvSpPr/>
            <p:nvPr/>
          </p:nvSpPr>
          <p:spPr>
            <a:xfrm flipH="false" flipV="false" rot="0">
              <a:off x="0" y="0"/>
              <a:ext cx="966960" cy="1196282"/>
            </a:xfrm>
            <a:custGeom>
              <a:avLst/>
              <a:gdLst/>
              <a:ahLst/>
              <a:cxnLst/>
              <a:rect r="r" b="b" t="t" l="l"/>
              <a:pathLst>
                <a:path h="1196282" w="966960">
                  <a:moveTo>
                    <a:pt x="0" y="0"/>
                  </a:moveTo>
                  <a:lnTo>
                    <a:pt x="966960" y="0"/>
                  </a:lnTo>
                  <a:lnTo>
                    <a:pt x="966960" y="1196282"/>
                  </a:lnTo>
                  <a:lnTo>
                    <a:pt x="0" y="1196282"/>
                  </a:lnTo>
                  <a:close/>
                </a:path>
              </a:pathLst>
            </a:custGeom>
            <a:solidFill>
              <a:srgbClr val="3139A8"/>
            </a:solidFill>
          </p:spPr>
        </p:sp>
        <p:sp>
          <p:nvSpPr>
            <p:cNvPr name="TextBox 19" id="19"/>
            <p:cNvSpPr txBox="true"/>
            <p:nvPr/>
          </p:nvSpPr>
          <p:spPr>
            <a:xfrm>
              <a:off x="0" y="19050"/>
              <a:ext cx="966960" cy="1177232"/>
            </a:xfrm>
            <a:prstGeom prst="rect">
              <a:avLst/>
            </a:prstGeom>
          </p:spPr>
          <p:txBody>
            <a:bodyPr anchor="ctr" rtlCol="false" tIns="50800" lIns="50800" bIns="50800" rIns="50800"/>
            <a:lstStyle/>
            <a:p>
              <a:pPr algn="ctr">
                <a:lnSpc>
                  <a:spcPts val="2266"/>
                </a:lnSpc>
              </a:pPr>
            </a:p>
          </p:txBody>
        </p:sp>
      </p:grpSp>
      <p:sp>
        <p:nvSpPr>
          <p:cNvPr name="TextBox 20" id="20"/>
          <p:cNvSpPr txBox="true"/>
          <p:nvPr/>
        </p:nvSpPr>
        <p:spPr>
          <a:xfrm rot="0">
            <a:off x="14078805" y="5113681"/>
            <a:ext cx="2288447" cy="720313"/>
          </a:xfrm>
          <a:prstGeom prst="rect">
            <a:avLst/>
          </a:prstGeom>
        </p:spPr>
        <p:txBody>
          <a:bodyPr anchor="t" rtlCol="false" tIns="0" lIns="0" bIns="0" rIns="0">
            <a:spAutoFit/>
          </a:bodyPr>
          <a:lstStyle/>
          <a:p>
            <a:pPr algn="ctr">
              <a:lnSpc>
                <a:spcPts val="5363"/>
              </a:lnSpc>
            </a:pPr>
            <a:r>
              <a:rPr lang="en-US" b="true" sz="5207">
                <a:solidFill>
                  <a:srgbClr val="FFFFFF"/>
                </a:solidFill>
                <a:latin typeface="Arimo Bold"/>
                <a:ea typeface="Arimo Bold"/>
                <a:cs typeface="Arimo Bold"/>
                <a:sym typeface="Arimo Bold"/>
              </a:rPr>
              <a:t>4</a:t>
            </a:r>
          </a:p>
        </p:txBody>
      </p:sp>
      <p:sp>
        <p:nvSpPr>
          <p:cNvPr name="TextBox 21" id="21"/>
          <p:cNvSpPr txBox="true"/>
          <p:nvPr/>
        </p:nvSpPr>
        <p:spPr>
          <a:xfrm rot="0">
            <a:off x="13935473" y="5995084"/>
            <a:ext cx="2575110" cy="2138367"/>
          </a:xfrm>
          <a:prstGeom prst="rect">
            <a:avLst/>
          </a:prstGeom>
        </p:spPr>
        <p:txBody>
          <a:bodyPr anchor="t" rtlCol="false" tIns="0" lIns="0" bIns="0" rIns="0">
            <a:spAutoFit/>
          </a:bodyPr>
          <a:lstStyle/>
          <a:p>
            <a:pPr algn="ctr">
              <a:lnSpc>
                <a:spcPts val="2437"/>
              </a:lnSpc>
            </a:pPr>
            <a:r>
              <a:rPr lang="en-US" b="true" sz="1562">
                <a:solidFill>
                  <a:srgbClr val="FFFFFF"/>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22" id="22"/>
          <p:cNvSpPr txBox="true"/>
          <p:nvPr/>
        </p:nvSpPr>
        <p:spPr>
          <a:xfrm rot="0">
            <a:off x="1920748" y="5995084"/>
            <a:ext cx="2575110" cy="1215806"/>
          </a:xfrm>
          <a:prstGeom prst="rect">
            <a:avLst/>
          </a:prstGeom>
        </p:spPr>
        <p:txBody>
          <a:bodyPr anchor="t" rtlCol="false" tIns="0" lIns="0" bIns="0" rIns="0">
            <a:spAutoFit/>
          </a:bodyPr>
          <a:lstStyle/>
          <a:p>
            <a:pPr algn="ctr">
              <a:lnSpc>
                <a:spcPts val="2437"/>
              </a:lnSpc>
            </a:pPr>
            <a:r>
              <a:rPr lang="en-US" b="true" sz="1562">
                <a:solidFill>
                  <a:srgbClr val="FFFFFF"/>
                </a:solidFill>
                <a:latin typeface="Montserrat Medium"/>
                <a:ea typeface="Montserrat Medium"/>
                <a:cs typeface="Montserrat Medium"/>
                <a:sym typeface="Montserrat Medium"/>
              </a:rPr>
              <a:t>The user enters their starting point (origin), stops, and final destination.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344547" y="2100186"/>
            <a:ext cx="8043093" cy="7158114"/>
          </a:xfrm>
          <a:custGeom>
            <a:avLst/>
            <a:gdLst/>
            <a:ahLst/>
            <a:cxnLst/>
            <a:rect r="r" b="b" t="t" l="l"/>
            <a:pathLst>
              <a:path h="7158114" w="8043093">
                <a:moveTo>
                  <a:pt x="0" y="0"/>
                </a:moveTo>
                <a:lnTo>
                  <a:pt x="8043093" y="0"/>
                </a:lnTo>
                <a:lnTo>
                  <a:pt x="8043093" y="7158114"/>
                </a:lnTo>
                <a:lnTo>
                  <a:pt x="0" y="7158114"/>
                </a:lnTo>
                <a:lnTo>
                  <a:pt x="0" y="0"/>
                </a:lnTo>
                <a:close/>
              </a:path>
            </a:pathLst>
          </a:custGeom>
          <a:blipFill>
            <a:blip r:embed="rId2"/>
            <a:stretch>
              <a:fillRect l="-16664" t="0" r="-16664" b="0"/>
            </a:stretch>
          </a:blipFill>
        </p:spPr>
      </p:sp>
      <p:sp>
        <p:nvSpPr>
          <p:cNvPr name="TextBox 3" id="3"/>
          <p:cNvSpPr txBox="true"/>
          <p:nvPr/>
        </p:nvSpPr>
        <p:spPr>
          <a:xfrm rot="0">
            <a:off x="9688589" y="2138286"/>
            <a:ext cx="8385935"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THE FUTURE</a:t>
            </a:r>
          </a:p>
        </p:txBody>
      </p:sp>
      <p:sp>
        <p:nvSpPr>
          <p:cNvPr name="TextBox 4" id="4"/>
          <p:cNvSpPr txBox="true"/>
          <p:nvPr/>
        </p:nvSpPr>
        <p:spPr>
          <a:xfrm rot="0">
            <a:off x="9688589" y="3703717"/>
            <a:ext cx="7570711" cy="2436495"/>
          </a:xfrm>
          <a:prstGeom prst="rect">
            <a:avLst/>
          </a:prstGeom>
        </p:spPr>
        <p:txBody>
          <a:bodyPr anchor="t" rtlCol="false" tIns="0" lIns="0" bIns="0" rIns="0">
            <a:spAutoFit/>
          </a:bodyPr>
          <a:lstStyle/>
          <a:p>
            <a:pPr algn="l">
              <a:lnSpc>
                <a:spcPts val="3239"/>
              </a:lnSpc>
            </a:pPr>
            <a:r>
              <a:rPr lang="en-US" sz="1999" b="true">
                <a:solidFill>
                  <a:srgbClr val="FFFFFF"/>
                </a:solidFill>
                <a:latin typeface="Quicksand Medium"/>
                <a:ea typeface="Quicksand Medium"/>
                <a:cs typeface="Quicksand Medium"/>
                <a:sym typeface="Quicksand Medium"/>
              </a:rPr>
              <a:t>“In the future, we aim to scale this project for wider adoption. It can be expanded for commercial logistics, ride-sharing services, or city planners to optimize traffic flow. By helping individuals and businesses adopt smarter transportation practices, our solution can lead to significant reductions in global emissions.”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2448162"/>
            <a:ext cx="8936763" cy="993142"/>
          </a:xfrm>
          <a:prstGeom prst="rect">
            <a:avLst/>
          </a:prstGeom>
        </p:spPr>
        <p:txBody>
          <a:bodyPr anchor="t" rtlCol="false" tIns="0" lIns="0" bIns="0" rIns="0">
            <a:spAutoFit/>
          </a:bodyPr>
          <a:lstStyle/>
          <a:p>
            <a:pPr algn="l" marL="0" indent="0" lvl="0">
              <a:lnSpc>
                <a:spcPts val="7630"/>
              </a:lnSpc>
            </a:pPr>
            <a:r>
              <a:rPr lang="en-US" b="true" sz="7000" spc="-294">
                <a:solidFill>
                  <a:srgbClr val="3139A8"/>
                </a:solidFill>
                <a:latin typeface="Be Vietnam Ultra-Bold"/>
                <a:ea typeface="Be Vietnam Ultra-Bold"/>
                <a:cs typeface="Be Vietnam Ultra-Bold"/>
                <a:sym typeface="Be Vietnam Ultra-Bold"/>
              </a:rPr>
              <a:t>CONCLUSION</a:t>
            </a:r>
          </a:p>
        </p:txBody>
      </p:sp>
      <p:sp>
        <p:nvSpPr>
          <p:cNvPr name="TextBox 4" id="4"/>
          <p:cNvSpPr txBox="true"/>
          <p:nvPr/>
        </p:nvSpPr>
        <p:spPr>
          <a:xfrm rot="0">
            <a:off x="1028700" y="3882390"/>
            <a:ext cx="8618794" cy="2436495"/>
          </a:xfrm>
          <a:prstGeom prst="rect">
            <a:avLst/>
          </a:prstGeom>
        </p:spPr>
        <p:txBody>
          <a:bodyPr anchor="t" rtlCol="false" tIns="0" lIns="0" bIns="0" rIns="0">
            <a:spAutoFit/>
          </a:bodyPr>
          <a:lstStyle/>
          <a:p>
            <a:pPr algn="l">
              <a:lnSpc>
                <a:spcPts val="3239"/>
              </a:lnSpc>
            </a:pPr>
            <a:r>
              <a:rPr lang="en-US" sz="1999" b="true">
                <a:solidFill>
                  <a:srgbClr val="3139A8"/>
                </a:solidFill>
                <a:latin typeface="Quicksand Medium"/>
                <a:ea typeface="Quicksand Medium"/>
                <a:cs typeface="Quicksand Medium"/>
                <a:sym typeface="Quicksand Medium"/>
              </a:rPr>
              <a:t>“To summarize, the Multi-Stop Route Manager is a practical and scalable tool to reduce vehicle emissions and optimize routes. By minimizing travel time and fuel use, we help address the growing problem of transportation-related pollution. We believe our project can make a meaningful contribution to reducing carbon emissions and improving the sustainability of urban transportation.”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DAGS2x2YxYA</dc:identifier>
  <dcterms:modified xsi:type="dcterms:W3CDTF">2011-08-01T06:04:30Z</dcterms:modified>
  <cp:revision>1</cp:revision>
  <dc:title>Blue Modern Security and Technology Presentation</dc:title>
</cp:coreProperties>
</file>